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2" r:id="rId2"/>
  </p:sldMasterIdLst>
  <p:notesMasterIdLst>
    <p:notesMasterId r:id="rId27"/>
  </p:notesMasterIdLst>
  <p:sldIdLst>
    <p:sldId id="256" r:id="rId3"/>
    <p:sldId id="306" r:id="rId4"/>
    <p:sldId id="283" r:id="rId5"/>
    <p:sldId id="280" r:id="rId6"/>
    <p:sldId id="259" r:id="rId7"/>
    <p:sldId id="300" r:id="rId8"/>
    <p:sldId id="257" r:id="rId9"/>
    <p:sldId id="309" r:id="rId10"/>
    <p:sldId id="308" r:id="rId11"/>
    <p:sldId id="297" r:id="rId12"/>
    <p:sldId id="272" r:id="rId13"/>
    <p:sldId id="298" r:id="rId14"/>
    <p:sldId id="294" r:id="rId15"/>
    <p:sldId id="302" r:id="rId16"/>
    <p:sldId id="284" r:id="rId17"/>
    <p:sldId id="268" r:id="rId18"/>
    <p:sldId id="304" r:id="rId19"/>
    <p:sldId id="307" r:id="rId20"/>
    <p:sldId id="289" r:id="rId21"/>
    <p:sldId id="269" r:id="rId22"/>
    <p:sldId id="303" r:id="rId23"/>
    <p:sldId id="310" r:id="rId24"/>
    <p:sldId id="305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2"/>
    <p:restoredTop sz="94687"/>
  </p:normalViewPr>
  <p:slideViewPr>
    <p:cSldViewPr>
      <p:cViewPr varScale="1">
        <p:scale>
          <a:sx n="108" d="100"/>
          <a:sy n="108" d="100"/>
        </p:scale>
        <p:origin x="204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CFC8A-B4EC-49C2-A02A-163AA117C9A8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830C7-22D4-4071-9A93-2836BAE5D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30C7-22D4-4071-9A93-2836BAE5D7A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30C7-22D4-4071-9A93-2836BAE5D7A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30C7-22D4-4071-9A93-2836BAE5D7A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30C7-22D4-4071-9A93-2836BAE5D7A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30C7-22D4-4071-9A93-2836BAE5D7A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30C7-22D4-4071-9A93-2836BAE5D7A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30C7-22D4-4071-9A93-2836BAE5D7A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30C7-22D4-4071-9A93-2836BAE5D7A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30C7-22D4-4071-9A93-2836BAE5D7A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30C7-22D4-4071-9A93-2836BAE5D7A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30C7-22D4-4071-9A93-2836BAE5D7A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30C7-22D4-4071-9A93-2836BAE5D7A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30C7-22D4-4071-9A93-2836BAE5D7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30C7-22D4-4071-9A93-2836BAE5D7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30C7-22D4-4071-9A93-2836BAE5D7A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CA9C0B4-BD81-4D9A-AF95-F0B7E4B13B4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46BCB87-4B3C-4A2C-8B06-6C750CE5B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9C0B4-BD81-4D9A-AF95-F0B7E4B13B4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BCB87-4B3C-4A2C-8B06-6C750CE5B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9C0B4-BD81-4D9A-AF95-F0B7E4B13B4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BCB87-4B3C-4A2C-8B06-6C750CE5B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CA9C0B4-BD81-4D9A-AF95-F0B7E4B13B4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46BCB87-4B3C-4A2C-8B06-6C750CE5B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A9C0B4-BD81-4D9A-AF95-F0B7E4B13B4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BCB87-4B3C-4A2C-8B06-6C750CE5B6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CA9C0B4-BD81-4D9A-AF95-F0B7E4B13B4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46BCB87-4B3C-4A2C-8B06-6C750CE5B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C0B4-BD81-4D9A-AF95-F0B7E4B13B4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CB87-4B3C-4A2C-8B06-6C750CE5B6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C0B4-BD81-4D9A-AF95-F0B7E4B13B4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CB87-4B3C-4A2C-8B06-6C750CE5B6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A9C0B4-BD81-4D9A-AF95-F0B7E4B13B4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BCB87-4B3C-4A2C-8B06-6C750CE5B6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C0B4-BD81-4D9A-AF95-F0B7E4B13B4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CB87-4B3C-4A2C-8B06-6C750CE5B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A9C0B4-BD81-4D9A-AF95-F0B7E4B13B4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BCB87-4B3C-4A2C-8B06-6C750CE5B6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9C0B4-BD81-4D9A-AF95-F0B7E4B13B4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BCB87-4B3C-4A2C-8B06-6C750CE5B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A9C0B4-BD81-4D9A-AF95-F0B7E4B13B4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BCB87-4B3C-4A2C-8B06-6C750CE5B6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C0B4-BD81-4D9A-AF95-F0B7E4B13B4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CB87-4B3C-4A2C-8B06-6C750CE5B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C0B4-BD81-4D9A-AF95-F0B7E4B13B4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CB87-4B3C-4A2C-8B06-6C750CE5B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9C0B4-BD81-4D9A-AF95-F0B7E4B13B4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BCB87-4B3C-4A2C-8B06-6C750CE5B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9C0B4-BD81-4D9A-AF95-F0B7E4B13B4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BCB87-4B3C-4A2C-8B06-6C750CE5B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9C0B4-BD81-4D9A-AF95-F0B7E4B13B4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BCB87-4B3C-4A2C-8B06-6C750CE5B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9C0B4-BD81-4D9A-AF95-F0B7E4B13B4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BCB87-4B3C-4A2C-8B06-6C750CE5B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9C0B4-BD81-4D9A-AF95-F0B7E4B13B4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BCB87-4B3C-4A2C-8B06-6C750CE5B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9C0B4-BD81-4D9A-AF95-F0B7E4B13B4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BCB87-4B3C-4A2C-8B06-6C750CE5B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9C0B4-BD81-4D9A-AF95-F0B7E4B13B4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BCB87-4B3C-4A2C-8B06-6C750CE5B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ACA9C0B4-BD81-4D9A-AF95-F0B7E4B13B4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246BCB87-4B3C-4A2C-8B06-6C750CE5B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A9C0B4-BD81-4D9A-AF95-F0B7E4B13B4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6BCB87-4B3C-4A2C-8B06-6C750CE5B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murphy@pnwboces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gbattista@pnwboces.org" TargetMode="External"/><Relationship Id="rId4" Type="http://schemas.openxmlformats.org/officeDocument/2006/relationships/hyperlink" Target="mailto:vfarlow@pnwboces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nwboces.org/Tech/Courses/New-Visions-Healt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y24000991.schoolwires.net/Page/701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5562599"/>
          </a:xfrm>
        </p:spPr>
        <p:txBody>
          <a:bodyPr>
            <a:normAutofit fontScale="90000"/>
          </a:bodyPr>
          <a:lstStyle/>
          <a:p>
            <a:r>
              <a:rPr lang="en-US" sz="6700" b="1" dirty="0"/>
              <a:t>New Visions Health 2022</a:t>
            </a:r>
            <a:br>
              <a:rPr lang="en-US" dirty="0"/>
            </a:br>
            <a:r>
              <a:rPr lang="en-US" dirty="0"/>
              <a:t>		</a:t>
            </a:r>
            <a:br>
              <a:rPr lang="en-US" dirty="0"/>
            </a:br>
            <a:r>
              <a:rPr lang="en-US" dirty="0"/>
              <a:t>		</a:t>
            </a:r>
            <a:br>
              <a:rPr lang="en-US" dirty="0"/>
            </a:br>
            <a:r>
              <a:rPr lang="en-US" dirty="0"/>
              <a:t>		Senior Year Option</a:t>
            </a:r>
            <a:br>
              <a:rPr lang="en-US" dirty="0"/>
            </a:br>
            <a:r>
              <a:rPr lang="en-US" dirty="0"/>
              <a:t>		Explore a Healthcare Careers</a:t>
            </a:r>
            <a:br>
              <a:rPr lang="en-US" dirty="0"/>
            </a:br>
            <a:r>
              <a:rPr lang="en-US" dirty="0"/>
              <a:t>		Earn College Credits</a:t>
            </a:r>
            <a:br>
              <a:rPr lang="en-US" dirty="0"/>
            </a:br>
            <a:r>
              <a:rPr lang="en-US" dirty="0"/>
              <a:t>		Shadow alongside 				         Professionals in the Field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Visions Health</a:t>
            </a:r>
          </a:p>
        </p:txBody>
      </p:sp>
      <p:sp>
        <p:nvSpPr>
          <p:cNvPr id="4" name="Oval 3"/>
          <p:cNvSpPr/>
          <p:nvPr/>
        </p:nvSpPr>
        <p:spPr>
          <a:xfrm>
            <a:off x="5943600" y="394726"/>
            <a:ext cx="2743200" cy="3049433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7-Point Star 4"/>
          <p:cNvSpPr/>
          <p:nvPr/>
        </p:nvSpPr>
        <p:spPr>
          <a:xfrm>
            <a:off x="3581400" y="2022756"/>
            <a:ext cx="2667000" cy="2393796"/>
          </a:xfrm>
          <a:prstGeom prst="star7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304800" y="4343400"/>
            <a:ext cx="3581400" cy="2362200"/>
          </a:xfrm>
          <a:prstGeom prst="trapezoid">
            <a:avLst/>
          </a:prstGeom>
          <a:blipFill>
            <a:blip r:embed="rId5" cstate="print"/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/>
              <a:t>Structure and Function</a:t>
            </a:r>
          </a:p>
          <a:p>
            <a:r>
              <a:rPr lang="en-US" sz="2000" dirty="0"/>
              <a:t>Diversified Health Occupations</a:t>
            </a:r>
          </a:p>
          <a:p>
            <a:r>
              <a:rPr lang="en-US" sz="2000" dirty="0"/>
              <a:t>Medical Terminology</a:t>
            </a:r>
          </a:p>
          <a:p>
            <a:r>
              <a:rPr lang="en-US" sz="2000" dirty="0"/>
              <a:t>New York Medical College</a:t>
            </a:r>
          </a:p>
          <a:p>
            <a:r>
              <a:rPr lang="en-US" sz="2000" dirty="0"/>
              <a:t>Guest Speakers</a:t>
            </a:r>
          </a:p>
          <a:p>
            <a:r>
              <a:rPr lang="en-US" sz="2000" dirty="0"/>
              <a:t>Field Trips</a:t>
            </a:r>
          </a:p>
          <a:p>
            <a:r>
              <a:rPr lang="en-US" sz="2000" dirty="0"/>
              <a:t>Presentations and Projects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066" y="4532376"/>
            <a:ext cx="27432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Credits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143000" y="1600200"/>
            <a:ext cx="7543800" cy="25908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SUNY WCC English is:</a:t>
            </a:r>
          </a:p>
          <a:p>
            <a:pPr lvl="2"/>
            <a:r>
              <a:rPr lang="en-US" dirty="0"/>
              <a:t>English 101 - Writing and Research (3 credits)</a:t>
            </a:r>
          </a:p>
          <a:p>
            <a:pPr lvl="2"/>
            <a:r>
              <a:rPr lang="en-US" dirty="0"/>
              <a:t>English 102 - Writing and Literature (3 credits)</a:t>
            </a:r>
          </a:p>
          <a:p>
            <a:pPr lvl="1"/>
            <a:r>
              <a:rPr lang="en-US" dirty="0"/>
              <a:t>Mercy College </a:t>
            </a:r>
          </a:p>
          <a:p>
            <a:pPr lvl="2"/>
            <a:r>
              <a:rPr lang="en-US" dirty="0"/>
              <a:t>Political Science 101 (POLSCI 101) (3 credits)</a:t>
            </a:r>
          </a:p>
          <a:p>
            <a:pPr lvl="1"/>
            <a:r>
              <a:rPr lang="en-US" dirty="0"/>
              <a:t>SUNY WCC Medical Terminology</a:t>
            </a:r>
          </a:p>
          <a:p>
            <a:pPr lvl="2"/>
            <a:r>
              <a:rPr lang="en-US" dirty="0"/>
              <a:t>NHSCI 101 - Medical Terminology  (3 credits)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267200"/>
            <a:ext cx="3124200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Rotations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57145" y="4114800"/>
            <a:ext cx="3767655" cy="25908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3" y="1633653"/>
            <a:ext cx="4113007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85800"/>
          </a:xfrm>
        </p:spPr>
        <p:txBody>
          <a:bodyPr>
            <a:normAutofit/>
          </a:bodyPr>
          <a:lstStyle/>
          <a:p>
            <a:r>
              <a:rPr lang="en-US" dirty="0"/>
              <a:t>Work with Hospital Professionals</a:t>
            </a:r>
          </a:p>
        </p:txBody>
      </p:sp>
      <p:pic>
        <p:nvPicPr>
          <p:cNvPr id="8" name="Content Placeholder 7" descr="Picture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20014365">
            <a:off x="929746" y="3690976"/>
            <a:ext cx="3732592" cy="3209846"/>
          </a:xfrm>
        </p:spPr>
      </p:pic>
      <p:sp>
        <p:nvSpPr>
          <p:cNvPr id="5" name="Flowchart: Punched Tape 4"/>
          <p:cNvSpPr/>
          <p:nvPr/>
        </p:nvSpPr>
        <p:spPr>
          <a:xfrm>
            <a:off x="5410200" y="3962400"/>
            <a:ext cx="3276600" cy="2667000"/>
          </a:xfrm>
          <a:prstGeom prst="flowChartPunchedTap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/>
          <p:cNvSpPr/>
          <p:nvPr/>
        </p:nvSpPr>
        <p:spPr>
          <a:xfrm>
            <a:off x="5181600" y="838200"/>
            <a:ext cx="3352800" cy="3048000"/>
          </a:xfrm>
          <a:prstGeom prst="teardrop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art 3"/>
          <p:cNvSpPr/>
          <p:nvPr/>
        </p:nvSpPr>
        <p:spPr>
          <a:xfrm rot="20645152">
            <a:off x="1219200" y="976309"/>
            <a:ext cx="3657600" cy="3200400"/>
          </a:xfrm>
          <a:prstGeom prst="hear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Emergency Room</a:t>
            </a:r>
          </a:p>
          <a:p>
            <a:r>
              <a:rPr lang="en-US" dirty="0"/>
              <a:t>Ambulatory Surgery</a:t>
            </a:r>
          </a:p>
          <a:p>
            <a:r>
              <a:rPr lang="en-US" dirty="0"/>
              <a:t>Physical Therapy</a:t>
            </a:r>
          </a:p>
          <a:p>
            <a:r>
              <a:rPr lang="en-US" dirty="0"/>
              <a:t>Pharmacy</a:t>
            </a:r>
          </a:p>
          <a:p>
            <a:r>
              <a:rPr lang="en-US" dirty="0"/>
              <a:t>Nursing 2 South</a:t>
            </a:r>
          </a:p>
          <a:p>
            <a:r>
              <a:rPr lang="en-US" dirty="0"/>
              <a:t>Respiratory Therapy</a:t>
            </a:r>
          </a:p>
          <a:p>
            <a:r>
              <a:rPr lang="en-US" dirty="0"/>
              <a:t>Radiology CT scan/ Core</a:t>
            </a:r>
          </a:p>
          <a:p>
            <a:r>
              <a:rPr lang="en-US" dirty="0"/>
              <a:t>Wound Care</a:t>
            </a:r>
          </a:p>
          <a:p>
            <a:r>
              <a:rPr lang="en-US" dirty="0"/>
              <a:t>Dietary</a:t>
            </a:r>
          </a:p>
          <a:p>
            <a:r>
              <a:rPr lang="en-US" dirty="0" err="1"/>
              <a:t>Pinesbridge</a:t>
            </a:r>
            <a:r>
              <a:rPr lang="en-US" dirty="0"/>
              <a:t>  School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Maternity</a:t>
            </a:r>
          </a:p>
          <a:p>
            <a:r>
              <a:rPr lang="en-US" dirty="0"/>
              <a:t>Nursery</a:t>
            </a:r>
          </a:p>
          <a:p>
            <a:r>
              <a:rPr lang="en-US" dirty="0"/>
              <a:t>OR/PACU</a:t>
            </a:r>
          </a:p>
          <a:p>
            <a:r>
              <a:rPr lang="en-US" dirty="0"/>
              <a:t>ICU/PCU</a:t>
            </a:r>
          </a:p>
          <a:p>
            <a:r>
              <a:rPr lang="en-US" dirty="0"/>
              <a:t>Infusion/ Radiation Center</a:t>
            </a:r>
          </a:p>
          <a:p>
            <a:r>
              <a:rPr lang="en-US" dirty="0"/>
              <a:t>Hospitalist</a:t>
            </a:r>
          </a:p>
          <a:p>
            <a:r>
              <a:rPr lang="en-US" dirty="0"/>
              <a:t>Nuclear Medicine/ Cardiac Rehab</a:t>
            </a:r>
          </a:p>
          <a:p>
            <a:r>
              <a:rPr lang="en-US" dirty="0"/>
              <a:t>Laboratory</a:t>
            </a:r>
          </a:p>
          <a:p>
            <a:r>
              <a:rPr lang="en-US" dirty="0"/>
              <a:t>North Westchester Restorative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73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Advantages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 if the career is the right field to study in college</a:t>
            </a:r>
          </a:p>
          <a:p>
            <a:r>
              <a:rPr lang="en-US" dirty="0"/>
              <a:t>Small class size-- teacher attention, study your interests in depth</a:t>
            </a:r>
          </a:p>
          <a:p>
            <a:r>
              <a:rPr lang="en-US" dirty="0"/>
              <a:t>Prepare you for college</a:t>
            </a:r>
          </a:p>
          <a:p>
            <a:r>
              <a:rPr lang="en-US" dirty="0"/>
              <a:t>Obtain 12 college credits</a:t>
            </a:r>
          </a:p>
          <a:p>
            <a:r>
              <a:rPr lang="en-US" dirty="0"/>
              <a:t>Learn how to do health, or scientific related research</a:t>
            </a:r>
          </a:p>
          <a:p>
            <a:r>
              <a:rPr lang="en-US" dirty="0"/>
              <a:t>Work in the field of your choice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/>
              <a:t>How to Enroll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36576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Students who have an  85% or better from home school, depending on the program</a:t>
            </a:r>
          </a:p>
          <a:p>
            <a:r>
              <a:rPr lang="en-US" sz="2800" dirty="0"/>
              <a:t>2 letters of recommendation</a:t>
            </a:r>
          </a:p>
          <a:p>
            <a:r>
              <a:rPr lang="en-US" sz="2800" dirty="0"/>
              <a:t>Interview by New Visions Panel </a:t>
            </a:r>
          </a:p>
          <a:p>
            <a:r>
              <a:rPr lang="en-US" sz="2800" dirty="0"/>
              <a:t>Writing sample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57200"/>
            <a:ext cx="36576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81400"/>
            <a:ext cx="3714028" cy="278552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29200"/>
          </a:xfrm>
        </p:spPr>
        <p:txBody>
          <a:bodyPr vert="horz" anchor="t">
            <a:normAutofit fontScale="92500" lnSpcReduction="20000"/>
          </a:bodyPr>
          <a:lstStyle/>
          <a:p>
            <a:r>
              <a:rPr lang="en-US" dirty="0"/>
              <a:t>Certified in CPR BLS by September of their senior year</a:t>
            </a:r>
          </a:p>
          <a:p>
            <a:r>
              <a:rPr lang="en-US" dirty="0"/>
              <a:t>The Completed Physical Form handed in for  September </a:t>
            </a:r>
          </a:p>
          <a:p>
            <a:pPr lvl="1"/>
            <a:r>
              <a:rPr lang="en-US" dirty="0"/>
              <a:t>including Flu Vaccine, </a:t>
            </a:r>
          </a:p>
          <a:p>
            <a:pPr lvl="1"/>
            <a:r>
              <a:rPr lang="en-US" dirty="0"/>
              <a:t>PPD  for Tuberculosis Surveillance</a:t>
            </a:r>
          </a:p>
          <a:p>
            <a:pPr lvl="1"/>
            <a:r>
              <a:rPr lang="en-US" dirty="0"/>
              <a:t>Urine Toxicology</a:t>
            </a:r>
          </a:p>
          <a:p>
            <a:pPr lvl="1"/>
            <a:r>
              <a:rPr lang="en-US" dirty="0"/>
              <a:t>COVID Vaccine</a:t>
            </a:r>
          </a:p>
          <a:p>
            <a:r>
              <a:rPr lang="en-US" dirty="0"/>
              <a:t>English Assignment to be complete over the summer</a:t>
            </a:r>
          </a:p>
          <a:p>
            <a:r>
              <a:rPr lang="en-US" dirty="0"/>
              <a:t>Social Studies Assignment to be completed over the summer </a:t>
            </a:r>
          </a:p>
          <a:p>
            <a:r>
              <a:rPr lang="en-US" dirty="0"/>
              <a:t>Student Resume</a:t>
            </a:r>
          </a:p>
          <a:p>
            <a:r>
              <a:rPr lang="en-US" dirty="0"/>
              <a:t>Student College Essay per Common App completed for First Day of school.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Navy Blue </a:t>
            </a:r>
            <a:r>
              <a:rPr lang="en-US" dirty="0"/>
              <a:t>Lab Coat and Professional Business dress while in Hospital.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61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E8FFF-10A1-E54D-8B12-91705404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D3172-AA62-644C-80E9-CA2C3FC25C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817" y="1600200"/>
            <a:ext cx="7467600" cy="4568952"/>
          </a:xfrm>
        </p:spPr>
        <p:txBody>
          <a:bodyPr/>
          <a:lstStyle/>
          <a:p>
            <a:r>
              <a:rPr lang="en-US" dirty="0"/>
              <a:t>You will be sent all this info in a packet over the summer</a:t>
            </a:r>
          </a:p>
          <a:p>
            <a:r>
              <a:rPr lang="en-US" dirty="0"/>
              <a:t>For September               PPD, Immunization record, Hepatitis B titer, Hepatitis C test, Urine Toxicology, History &amp; Physical. You will receive the forms with all this information to give to your doctor. </a:t>
            </a:r>
          </a:p>
          <a:p>
            <a:endParaRPr lang="en-US" dirty="0"/>
          </a:p>
          <a:p>
            <a:r>
              <a:rPr lang="en-US" dirty="0"/>
              <a:t>When available, Flu vaccination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FF916AD4-7874-6747-AF87-D7231A79F8CD}"/>
              </a:ext>
            </a:extLst>
          </p:cNvPr>
          <p:cNvSpPr/>
          <p:nvPr/>
        </p:nvSpPr>
        <p:spPr>
          <a:xfrm>
            <a:off x="3048000" y="2438400"/>
            <a:ext cx="1054608" cy="457200"/>
          </a:xfrm>
          <a:prstGeom prst="rightArrow">
            <a:avLst>
              <a:gd name="adj1" fmla="val 50000"/>
              <a:gd name="adj2" fmla="val 45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25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96962"/>
          </a:xfrm>
        </p:spPr>
        <p:txBody>
          <a:bodyPr>
            <a:normAutofit fontScale="90000"/>
          </a:bodyPr>
          <a:lstStyle/>
          <a:p>
            <a:r>
              <a:rPr lang="en-US" dirty="0"/>
              <a:t>Do Something Different.</a:t>
            </a:r>
            <a:br>
              <a:rPr lang="en-US" dirty="0"/>
            </a:br>
            <a:r>
              <a:rPr lang="en-US" dirty="0"/>
              <a:t>Explore a career by joining new visions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2600" y="2184400"/>
            <a:ext cx="40640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0" y="2057400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AD3D-D4A9-9A4E-BC42-DE5515366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Orientation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6B86C-2ADF-1745-B301-998B7153036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/>
              <a:t>Objectives</a:t>
            </a:r>
            <a:endParaRPr lang="en-US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Discuss Expectations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Discuss Courses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Discuss Hospital Rotations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Summer Work Requirements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Medical Requirements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Answer any and all questions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47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Students Who Succeed in the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1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/>
              <a:t>Able to work independently</a:t>
            </a:r>
          </a:p>
          <a:p>
            <a:r>
              <a:rPr lang="en-US" dirty="0"/>
              <a:t>Desire to do something different senior year</a:t>
            </a:r>
          </a:p>
          <a:p>
            <a:r>
              <a:rPr lang="en-US" dirty="0"/>
              <a:t>Interested in hands-on learning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19400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To Hospitals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Transportation is arranged by the accepted student with their home school</a:t>
            </a:r>
          </a:p>
          <a:p>
            <a:r>
              <a:rPr lang="en-US" dirty="0"/>
              <a:t>Some districts will transport via school bus and others do not. </a:t>
            </a:r>
          </a:p>
          <a:p>
            <a:r>
              <a:rPr lang="en-US" dirty="0"/>
              <a:t>It has become a year by year decision</a:t>
            </a:r>
          </a:p>
          <a:p>
            <a:r>
              <a:rPr lang="en-US" dirty="0"/>
              <a:t>The student or parent needs to contact the transportation department of the home school</a:t>
            </a:r>
          </a:p>
          <a:p>
            <a:r>
              <a:rPr lang="en-US" dirty="0"/>
              <a:t>Sometimes the guidance counselor will do it</a:t>
            </a:r>
          </a:p>
          <a:p>
            <a:r>
              <a:rPr lang="en-US" dirty="0"/>
              <a:t>We suggest making arrangements in June and checking on it during the summer. Confirming it in September again.</a:t>
            </a:r>
          </a:p>
          <a:p>
            <a:r>
              <a:rPr lang="en-US" dirty="0"/>
              <a:t>It requires the school to have someone assigned to the route and scheduling needs to be done before the new school year starts.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40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C9B26-4ECD-9647-9BB9-6CCB1D421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Class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52ECF-AD0E-914D-8012-BE755EADD69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fontAlgn="base">
              <a:lnSpc>
                <a:spcPct val="150000"/>
              </a:lnSpc>
            </a:pPr>
            <a:r>
              <a:rPr lang="en-US" dirty="0"/>
              <a:t>Be respectful.​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Be responsible.​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Follow directions.​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Be punctual.​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Be organized.​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Be a self-starter.​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Be prepared.​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Come prepared for clinical with proper dress code</a:t>
            </a:r>
          </a:p>
        </p:txBody>
      </p:sp>
    </p:spTree>
    <p:extLst>
      <p:ext uri="{BB962C8B-B14F-4D97-AF65-F5344CB8AC3E}">
        <p14:creationId xmlns:p14="http://schemas.microsoft.com/office/powerpoint/2010/main" val="2591892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Students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3759199" cy="2819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3752431" cy="31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82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You can arrange a visit to our class this year by talking to your home school counselor</a:t>
            </a:r>
          </a:p>
          <a:p>
            <a:endParaRPr lang="en-US" dirty="0"/>
          </a:p>
          <a:p>
            <a:r>
              <a:rPr lang="en-US" dirty="0"/>
              <a:t>Teacher emails:</a:t>
            </a:r>
          </a:p>
          <a:p>
            <a:pPr lvl="1"/>
            <a:r>
              <a:rPr lang="en-US" dirty="0"/>
              <a:t>Ms. Murphy </a:t>
            </a:r>
            <a:r>
              <a:rPr lang="en-US" dirty="0">
                <a:hlinkClick r:id="rId3"/>
              </a:rPr>
              <a:t>cmurphy@pnwboces.org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/>
              <a:t>Ms. Thibault: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lthibault</a:t>
            </a:r>
            <a:r>
              <a:rPr lang="en-US" dirty="0">
                <a:hlinkClick r:id="rId4"/>
              </a:rPr>
              <a:t>@pnwboces.org</a:t>
            </a:r>
            <a:endParaRPr lang="en-US" dirty="0"/>
          </a:p>
          <a:p>
            <a:pPr lvl="1"/>
            <a:r>
              <a:rPr lang="en-US" dirty="0"/>
              <a:t>Mr. Endres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mendres</a:t>
            </a:r>
            <a:r>
              <a:rPr lang="en-US" dirty="0">
                <a:hlinkClick r:id="rId5"/>
              </a:rPr>
              <a:t>@pnwboces.org</a:t>
            </a:r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Visions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534400" cy="4873752"/>
          </a:xfrm>
        </p:spPr>
        <p:txBody>
          <a:bodyPr>
            <a:normAutofit/>
          </a:bodyPr>
          <a:lstStyle/>
          <a:p>
            <a:r>
              <a:rPr lang="en-US" sz="2100" dirty="0"/>
              <a:t>New Visions is a New York State approved curriculum</a:t>
            </a:r>
          </a:p>
          <a:p>
            <a:r>
              <a:rPr lang="en-US" sz="2100" dirty="0"/>
              <a:t>Purpose is to provide H.S. Seniors an opportunity to explore a specific career</a:t>
            </a:r>
          </a:p>
          <a:p>
            <a:r>
              <a:rPr lang="en-US" sz="2100" dirty="0"/>
              <a:t>Students learn knowledge related to their field in classroom setting</a:t>
            </a:r>
          </a:p>
          <a:p>
            <a:r>
              <a:rPr lang="en-US" sz="2100" dirty="0"/>
              <a:t>Students do Rotations with people working in the field and gain real world experience</a:t>
            </a:r>
          </a:p>
          <a:p>
            <a:r>
              <a:rPr lang="en-US" sz="2100" dirty="0"/>
              <a:t>Field trips and speakers provide more knowledge about careers and opportunities</a:t>
            </a:r>
          </a:p>
          <a:p>
            <a:r>
              <a:rPr lang="en-US" sz="2100" dirty="0">
                <a:hlinkClick r:id="rId3"/>
              </a:rPr>
              <a:t>https://pnwboces.org/Tech/Courses/New-Visions-Health</a:t>
            </a:r>
            <a:endParaRPr lang="en-US" sz="2100" dirty="0"/>
          </a:p>
          <a:p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/>
              <a:t>New 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1"/>
            <a:ext cx="8229600" cy="1752599"/>
          </a:xfrm>
        </p:spPr>
        <p:txBody>
          <a:bodyPr/>
          <a:lstStyle/>
          <a:p>
            <a:r>
              <a:rPr lang="en-US" dirty="0"/>
              <a:t>Prepares you for transition to college</a:t>
            </a:r>
          </a:p>
          <a:p>
            <a:r>
              <a:rPr lang="en-US" dirty="0"/>
              <a:t>Looked on favorably by colleges for admissions</a:t>
            </a:r>
          </a:p>
          <a:p>
            <a:r>
              <a:rPr lang="en-US" dirty="0"/>
              <a:t>Earn college credit (12 credits possible)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124200"/>
            <a:ext cx="4495800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57053">
            <a:off x="-8434" y="222756"/>
            <a:ext cx="8229600" cy="944562"/>
          </a:xfrm>
        </p:spPr>
        <p:txBody>
          <a:bodyPr/>
          <a:lstStyle/>
          <a:p>
            <a:r>
              <a:rPr lang="en-US" dirty="0"/>
              <a:t>What is New Visions?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 rot="20752596">
            <a:off x="154525" y="1198107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/>
              <a:t>Study advanced curriculum</a:t>
            </a:r>
          </a:p>
          <a:p>
            <a:r>
              <a:rPr lang="en-US" dirty="0"/>
              <a:t>Field Trips</a:t>
            </a:r>
          </a:p>
          <a:p>
            <a:r>
              <a:rPr lang="en-US" dirty="0"/>
              <a:t>Guest Speakers</a:t>
            </a:r>
          </a:p>
          <a:p>
            <a:r>
              <a:rPr lang="en-US" dirty="0"/>
              <a:t>Presentations and Projects</a:t>
            </a:r>
          </a:p>
          <a:p>
            <a:r>
              <a:rPr lang="en-US" dirty="0"/>
              <a:t>Internships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664" y="381000"/>
            <a:ext cx="31496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664" y="3238194"/>
            <a:ext cx="3141068" cy="2355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215489"/>
            <a:ext cx="3276600" cy="2457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Careers in the Health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828800"/>
            <a:ext cx="3657600" cy="4419600"/>
          </a:xfrm>
        </p:spPr>
        <p:txBody>
          <a:bodyPr>
            <a:normAutofit/>
          </a:bodyPr>
          <a:lstStyle/>
          <a:p>
            <a:r>
              <a:rPr lang="en-US" dirty="0"/>
              <a:t>Registered Nurse</a:t>
            </a:r>
          </a:p>
          <a:p>
            <a:r>
              <a:rPr lang="en-US" dirty="0"/>
              <a:t>Medical Doctor</a:t>
            </a:r>
          </a:p>
          <a:p>
            <a:r>
              <a:rPr lang="en-US" dirty="0"/>
              <a:t>Physical Therapist</a:t>
            </a:r>
          </a:p>
          <a:p>
            <a:r>
              <a:rPr lang="en-US" dirty="0"/>
              <a:t>Occupational Therapist</a:t>
            </a:r>
          </a:p>
          <a:p>
            <a:r>
              <a:rPr lang="en-US" dirty="0"/>
              <a:t>Pharmacist</a:t>
            </a:r>
          </a:p>
          <a:p>
            <a:r>
              <a:rPr lang="en-US" dirty="0"/>
              <a:t>Dietician </a:t>
            </a:r>
          </a:p>
          <a:p>
            <a:r>
              <a:rPr lang="en-US" dirty="0"/>
              <a:t>Nurse Practitioner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371974" y="1905000"/>
            <a:ext cx="3933825" cy="4343400"/>
          </a:xfrm>
        </p:spPr>
        <p:txBody>
          <a:bodyPr/>
          <a:lstStyle/>
          <a:p>
            <a:r>
              <a:rPr lang="en-US" dirty="0"/>
              <a:t>Radiologist</a:t>
            </a:r>
          </a:p>
          <a:p>
            <a:r>
              <a:rPr lang="en-US" dirty="0"/>
              <a:t>Laboratory technologist</a:t>
            </a:r>
          </a:p>
          <a:p>
            <a:r>
              <a:rPr lang="en-US" dirty="0"/>
              <a:t>Surgeon</a:t>
            </a:r>
          </a:p>
          <a:p>
            <a:r>
              <a:rPr lang="en-US" dirty="0"/>
              <a:t>Hospital Administration</a:t>
            </a:r>
          </a:p>
          <a:p>
            <a:r>
              <a:rPr lang="en-US" dirty="0"/>
              <a:t>Hospitalist</a:t>
            </a:r>
          </a:p>
          <a:p>
            <a:r>
              <a:rPr lang="en-US" dirty="0"/>
              <a:t>Physicians Assistant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Class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/>
              <a:t>4 hours each day in classroom 8-12</a:t>
            </a:r>
          </a:p>
          <a:p>
            <a:r>
              <a:rPr lang="en-US" sz="2800" dirty="0"/>
              <a:t>Clinical sites 8-11:30 am</a:t>
            </a:r>
          </a:p>
          <a:p>
            <a:r>
              <a:rPr lang="en-US" sz="2800" dirty="0"/>
              <a:t>Clinical rotations at hospitals </a:t>
            </a:r>
          </a:p>
          <a:p>
            <a:r>
              <a:rPr lang="en-US" sz="2800" dirty="0"/>
              <a:t>Student Exit Project on  Medical Ethic issue</a:t>
            </a:r>
          </a:p>
          <a:p>
            <a:pPr lvl="1"/>
            <a:r>
              <a:rPr lang="en-US" sz="2500" dirty="0"/>
              <a:t>The pros and cons of the medical ethical issue </a:t>
            </a:r>
          </a:p>
          <a:p>
            <a:pPr lvl="1"/>
            <a:r>
              <a:rPr lang="en-US" sz="2500" dirty="0"/>
              <a:t>5 pages with a Power Point presented to the class</a:t>
            </a:r>
          </a:p>
          <a:p>
            <a:r>
              <a:rPr lang="en-US" sz="2800" dirty="0"/>
              <a:t>Senior year physical education</a:t>
            </a:r>
          </a:p>
          <a:p>
            <a:r>
              <a:rPr lang="en-US" sz="2800" dirty="0"/>
              <a:t>Monthly Objectives</a:t>
            </a:r>
          </a:p>
          <a:p>
            <a:r>
              <a:rPr lang="en-US" sz="2800" dirty="0"/>
              <a:t>Rotation Objectives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409D-64DC-4C44-9C26-3CDE4E20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62216-8E3F-6949-A3F7-7B15B28F479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Textbooks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Memmler’s</a:t>
            </a:r>
            <a:r>
              <a:rPr lang="en-US" dirty="0"/>
              <a:t> Structure and Function</a:t>
            </a:r>
          </a:p>
          <a:p>
            <a:pPr>
              <a:lnSpc>
                <a:spcPct val="150000"/>
              </a:lnSpc>
            </a:pPr>
            <a:r>
              <a:rPr lang="en-US" dirty="0"/>
              <a:t>Simmers Diversified Health Occupations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Chabner</a:t>
            </a:r>
            <a:r>
              <a:rPr lang="en-US" dirty="0"/>
              <a:t> The Language of Medicine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Schoolwires</a:t>
            </a:r>
            <a:r>
              <a:rPr lang="en-US" dirty="0"/>
              <a:t> Website </a:t>
            </a:r>
            <a:r>
              <a:rPr lang="en-US" dirty="0">
                <a:hlinkClick r:id="rId2"/>
              </a:rPr>
              <a:t>https://ny24000991.schoolwires.net/Page/701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6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A0E0D-DF1B-C144-86BC-9D5DF597E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85112-D2CB-DD45-B7D8-D62F5843F72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Structure and Function &amp; Diversified Health Objectives 25%</a:t>
            </a:r>
          </a:p>
          <a:p>
            <a:pPr>
              <a:lnSpc>
                <a:spcPct val="150000"/>
              </a:lnSpc>
            </a:pPr>
            <a:r>
              <a:rPr lang="en-US" dirty="0"/>
              <a:t>Medical Terminology </a:t>
            </a:r>
            <a:r>
              <a:rPr lang="en-US" b="1" dirty="0"/>
              <a:t>Calculated through WCC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Projects 25% </a:t>
            </a:r>
            <a:r>
              <a:rPr lang="en-US" b="1" dirty="0"/>
              <a:t>Exit Project in June 60%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Monthly Objectives/Hospital Rotation Objectives  25%</a:t>
            </a:r>
          </a:p>
          <a:p>
            <a:pPr>
              <a:lnSpc>
                <a:spcPct val="150000"/>
              </a:lnSpc>
            </a:pPr>
            <a:r>
              <a:rPr lang="en-US" dirty="0"/>
              <a:t>Attitudinal (Absences, Tardiness, Active Participation)/ Portfolios (Accumulated Organized Work Binders) 25%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1393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ack of book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Stack of books design template</Template>
  <TotalTime>2018</TotalTime>
  <Words>810</Words>
  <Application>Microsoft Office PowerPoint</Application>
  <PresentationFormat>On-screen Show (4:3)</PresentationFormat>
  <Paragraphs>182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</vt:lpstr>
      <vt:lpstr>Century Gothic</vt:lpstr>
      <vt:lpstr>Century Schoolbook</vt:lpstr>
      <vt:lpstr>Courier New</vt:lpstr>
      <vt:lpstr>Wingdings</vt:lpstr>
      <vt:lpstr>Wingdings 2</vt:lpstr>
      <vt:lpstr>Stack of books design template</vt:lpstr>
      <vt:lpstr>Oriel</vt:lpstr>
      <vt:lpstr>New Visions Health 2022         Senior Year Option   Explore a Healthcare Careers   Earn College Credits   Shadow alongside              Professionals in the Field </vt:lpstr>
      <vt:lpstr>Welcome to Orientation 2022</vt:lpstr>
      <vt:lpstr>New Visions Model</vt:lpstr>
      <vt:lpstr>New Visions</vt:lpstr>
      <vt:lpstr>What is New Visions?</vt:lpstr>
      <vt:lpstr>Careers in the Health Field</vt:lpstr>
      <vt:lpstr>Class Information</vt:lpstr>
      <vt:lpstr>Curriculum materials</vt:lpstr>
      <vt:lpstr>Grading Policy</vt:lpstr>
      <vt:lpstr>New Visions Health</vt:lpstr>
      <vt:lpstr>College Credits</vt:lpstr>
      <vt:lpstr>Hospital Rotations</vt:lpstr>
      <vt:lpstr>Work with Hospital Professionals</vt:lpstr>
      <vt:lpstr>Rotation Sites</vt:lpstr>
      <vt:lpstr>program Advantages </vt:lpstr>
      <vt:lpstr>How to Enroll</vt:lpstr>
      <vt:lpstr>Summer Requirements</vt:lpstr>
      <vt:lpstr>Medical Requirements</vt:lpstr>
      <vt:lpstr>Do Something Different. Explore a career by joining new visions</vt:lpstr>
      <vt:lpstr>Students Who Succeed in the Program</vt:lpstr>
      <vt:lpstr>Transportation To Hospitals</vt:lpstr>
      <vt:lpstr>                 Class Expectations</vt:lpstr>
      <vt:lpstr>Our Students</vt:lpstr>
      <vt:lpstr>How to 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A.P. Environmental Science Academy</dc:title>
  <dc:creator>Deborah Ashley</dc:creator>
  <cp:lastModifiedBy>Murphy, Caroline</cp:lastModifiedBy>
  <cp:revision>98</cp:revision>
  <dcterms:created xsi:type="dcterms:W3CDTF">2008-11-17T09:58:20Z</dcterms:created>
  <dcterms:modified xsi:type="dcterms:W3CDTF">2022-12-12T19:34:34Z</dcterms:modified>
</cp:coreProperties>
</file>